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CCFF99"/>
    <a:srgbClr val="0066CC"/>
    <a:srgbClr val="003399"/>
    <a:srgbClr val="0033CC"/>
    <a:srgbClr val="000099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3A9B12-D670-403D-AFF4-64EF44151A7A}" type="doc">
      <dgm:prSet loTypeId="urn:microsoft.com/office/officeart/2005/8/layout/pyramid4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7830BA3-0F8E-4131-895D-EAF24D77AC96}">
      <dgm:prSet phldrT="[Текст]" custT="1"/>
      <dgm:spPr/>
      <dgm:t>
        <a:bodyPr/>
        <a:lstStyle/>
        <a:p>
          <a:r>
            <a:rPr lang="ru-RU" sz="1600" b="1" baseline="0" dirty="0" smtClean="0">
              <a:latin typeface="Arial" pitchFamily="34" charset="0"/>
              <a:cs typeface="Arial" pitchFamily="34" charset="0"/>
            </a:rPr>
            <a:t>Какие виды энергии существуют?</a:t>
          </a:r>
          <a:endParaRPr lang="ru-RU" sz="1600" b="1" baseline="0" dirty="0">
            <a:latin typeface="Arial" pitchFamily="34" charset="0"/>
            <a:cs typeface="Arial" pitchFamily="34" charset="0"/>
          </a:endParaRPr>
        </a:p>
      </dgm:t>
    </dgm:pt>
    <dgm:pt modelId="{B5F317A5-A88F-4E51-B560-DFF75EEE2BCE}" type="parTrans" cxnId="{71E8B200-D527-49AE-8580-60818F39737A}">
      <dgm:prSet/>
      <dgm:spPr/>
      <dgm:t>
        <a:bodyPr/>
        <a:lstStyle/>
        <a:p>
          <a:endParaRPr lang="ru-RU"/>
        </a:p>
      </dgm:t>
    </dgm:pt>
    <dgm:pt modelId="{C948A529-D735-4F15-8E61-EF49DC885DD4}" type="sibTrans" cxnId="{71E8B200-D527-49AE-8580-60818F39737A}">
      <dgm:prSet/>
      <dgm:spPr/>
      <dgm:t>
        <a:bodyPr/>
        <a:lstStyle/>
        <a:p>
          <a:endParaRPr lang="ru-RU"/>
        </a:p>
      </dgm:t>
    </dgm:pt>
    <dgm:pt modelId="{1580608F-5C1B-4B1C-BBA4-32B6A21A0F9A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Определить основные источники энергии?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36E27966-C25F-48B2-860F-2B11E61033D7}" type="parTrans" cxnId="{3FFB5FCA-AECD-401F-9870-0F7E76701A3A}">
      <dgm:prSet/>
      <dgm:spPr/>
      <dgm:t>
        <a:bodyPr/>
        <a:lstStyle/>
        <a:p>
          <a:endParaRPr lang="ru-RU"/>
        </a:p>
      </dgm:t>
    </dgm:pt>
    <dgm:pt modelId="{E273088C-EB2B-4F22-87EE-16F054E9DC11}" type="sibTrans" cxnId="{3FFB5FCA-AECD-401F-9870-0F7E76701A3A}">
      <dgm:prSet/>
      <dgm:spPr/>
      <dgm:t>
        <a:bodyPr/>
        <a:lstStyle/>
        <a:p>
          <a:endParaRPr lang="ru-RU"/>
        </a:p>
      </dgm:t>
    </dgm:pt>
    <dgm:pt modelId="{056404EB-6F41-4E27-9211-F4DB054D6A44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Энергия</a:t>
          </a:r>
          <a:endParaRPr lang="ru-RU" sz="2400" b="1" dirty="0">
            <a:solidFill>
              <a:srgbClr val="FFFF00"/>
            </a:solidFill>
            <a:latin typeface="Arial" pitchFamily="34" charset="0"/>
            <a:cs typeface="Arial" pitchFamily="34" charset="0"/>
          </a:endParaRPr>
        </a:p>
      </dgm:t>
    </dgm:pt>
    <dgm:pt modelId="{020CB110-EACD-411E-B01C-B058F0F819FE}" type="parTrans" cxnId="{C3575200-191B-4749-8797-75FA92651E54}">
      <dgm:prSet/>
      <dgm:spPr/>
      <dgm:t>
        <a:bodyPr/>
        <a:lstStyle/>
        <a:p>
          <a:endParaRPr lang="ru-RU"/>
        </a:p>
      </dgm:t>
    </dgm:pt>
    <dgm:pt modelId="{6B2ABE37-4A4B-42E5-8E87-3E9DBEE8817A}" type="sibTrans" cxnId="{C3575200-191B-4749-8797-75FA92651E54}">
      <dgm:prSet/>
      <dgm:spPr/>
      <dgm:t>
        <a:bodyPr/>
        <a:lstStyle/>
        <a:p>
          <a:endParaRPr lang="ru-RU"/>
        </a:p>
      </dgm:t>
    </dgm:pt>
    <dgm:pt modelId="{3F26F02F-22AA-440A-8E22-4959AD5A7C65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Какие существуют способы сохранения и экономии энергии?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D3AA1327-02DC-4609-9FF5-14928E64084B}" type="parTrans" cxnId="{AA09AED4-198A-46AC-A558-AA60D488C9AB}">
      <dgm:prSet/>
      <dgm:spPr/>
      <dgm:t>
        <a:bodyPr/>
        <a:lstStyle/>
        <a:p>
          <a:endParaRPr lang="ru-RU"/>
        </a:p>
      </dgm:t>
    </dgm:pt>
    <dgm:pt modelId="{478CD53E-0AD2-4763-B3D1-20EDEB6A6BF6}" type="sibTrans" cxnId="{AA09AED4-198A-46AC-A558-AA60D488C9AB}">
      <dgm:prSet/>
      <dgm:spPr/>
      <dgm:t>
        <a:bodyPr/>
        <a:lstStyle/>
        <a:p>
          <a:endParaRPr lang="ru-RU"/>
        </a:p>
      </dgm:t>
    </dgm:pt>
    <dgm:pt modelId="{7E2E1E1B-BCDC-433C-ABDF-4B60672278B6}" type="pres">
      <dgm:prSet presAssocID="{493A9B12-D670-403D-AFF4-64EF44151A7A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066535-E8C6-405D-A787-A32F14D7F814}" type="pres">
      <dgm:prSet presAssocID="{493A9B12-D670-403D-AFF4-64EF44151A7A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206452-2E9D-4917-BAE2-4B83564D4CC7}" type="pres">
      <dgm:prSet presAssocID="{493A9B12-D670-403D-AFF4-64EF44151A7A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8F265C-B69F-4346-9CBA-D79E58ADFCF3}" type="pres">
      <dgm:prSet presAssocID="{493A9B12-D670-403D-AFF4-64EF44151A7A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B775C7-492C-4A67-8076-63598C9092EB}" type="pres">
      <dgm:prSet presAssocID="{493A9B12-D670-403D-AFF4-64EF44151A7A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1DF085-BB51-4AD2-9175-3B33CFE9A054}" type="presOf" srcId="{3F26F02F-22AA-440A-8E22-4959AD5A7C65}" destId="{65B775C7-492C-4A67-8076-63598C9092EB}" srcOrd="0" destOrd="0" presId="urn:microsoft.com/office/officeart/2005/8/layout/pyramid4"/>
    <dgm:cxn modelId="{AA09AED4-198A-46AC-A558-AA60D488C9AB}" srcId="{493A9B12-D670-403D-AFF4-64EF44151A7A}" destId="{3F26F02F-22AA-440A-8E22-4959AD5A7C65}" srcOrd="3" destOrd="0" parTransId="{D3AA1327-02DC-4609-9FF5-14928E64084B}" sibTransId="{478CD53E-0AD2-4763-B3D1-20EDEB6A6BF6}"/>
    <dgm:cxn modelId="{E705B1E7-B638-47B7-81C2-4AE8609B124A}" type="presOf" srcId="{57830BA3-0F8E-4131-895D-EAF24D77AC96}" destId="{9E066535-E8C6-405D-A787-A32F14D7F814}" srcOrd="0" destOrd="0" presId="urn:microsoft.com/office/officeart/2005/8/layout/pyramid4"/>
    <dgm:cxn modelId="{F74F2D3B-E96A-47D6-B255-38E5944273E6}" type="presOf" srcId="{1580608F-5C1B-4B1C-BBA4-32B6A21A0F9A}" destId="{CD206452-2E9D-4917-BAE2-4B83564D4CC7}" srcOrd="0" destOrd="0" presId="urn:microsoft.com/office/officeart/2005/8/layout/pyramid4"/>
    <dgm:cxn modelId="{3FFB5FCA-AECD-401F-9870-0F7E76701A3A}" srcId="{493A9B12-D670-403D-AFF4-64EF44151A7A}" destId="{1580608F-5C1B-4B1C-BBA4-32B6A21A0F9A}" srcOrd="1" destOrd="0" parTransId="{36E27966-C25F-48B2-860F-2B11E61033D7}" sibTransId="{E273088C-EB2B-4F22-87EE-16F054E9DC11}"/>
    <dgm:cxn modelId="{D7C26122-7E6A-4F7E-85E6-D4FBC652CBED}" type="presOf" srcId="{493A9B12-D670-403D-AFF4-64EF44151A7A}" destId="{7E2E1E1B-BCDC-433C-ABDF-4B60672278B6}" srcOrd="0" destOrd="0" presId="urn:microsoft.com/office/officeart/2005/8/layout/pyramid4"/>
    <dgm:cxn modelId="{71E8B200-D527-49AE-8580-60818F39737A}" srcId="{493A9B12-D670-403D-AFF4-64EF44151A7A}" destId="{57830BA3-0F8E-4131-895D-EAF24D77AC96}" srcOrd="0" destOrd="0" parTransId="{B5F317A5-A88F-4E51-B560-DFF75EEE2BCE}" sibTransId="{C948A529-D735-4F15-8E61-EF49DC885DD4}"/>
    <dgm:cxn modelId="{C3575200-191B-4749-8797-75FA92651E54}" srcId="{493A9B12-D670-403D-AFF4-64EF44151A7A}" destId="{056404EB-6F41-4E27-9211-F4DB054D6A44}" srcOrd="2" destOrd="0" parTransId="{020CB110-EACD-411E-B01C-B058F0F819FE}" sibTransId="{6B2ABE37-4A4B-42E5-8E87-3E9DBEE8817A}"/>
    <dgm:cxn modelId="{83777F14-1923-4109-AF08-8359D8533D03}" type="presOf" srcId="{056404EB-6F41-4E27-9211-F4DB054D6A44}" destId="{D98F265C-B69F-4346-9CBA-D79E58ADFCF3}" srcOrd="0" destOrd="0" presId="urn:microsoft.com/office/officeart/2005/8/layout/pyramid4"/>
    <dgm:cxn modelId="{BA7F2F67-DAE0-4512-860F-556312EFFC7D}" type="presParOf" srcId="{7E2E1E1B-BCDC-433C-ABDF-4B60672278B6}" destId="{9E066535-E8C6-405D-A787-A32F14D7F814}" srcOrd="0" destOrd="0" presId="urn:microsoft.com/office/officeart/2005/8/layout/pyramid4"/>
    <dgm:cxn modelId="{3E1D6F88-28D1-4BF6-BBE2-C25F34C27EC6}" type="presParOf" srcId="{7E2E1E1B-BCDC-433C-ABDF-4B60672278B6}" destId="{CD206452-2E9D-4917-BAE2-4B83564D4CC7}" srcOrd="1" destOrd="0" presId="urn:microsoft.com/office/officeart/2005/8/layout/pyramid4"/>
    <dgm:cxn modelId="{A7F54753-08D9-4501-BA47-252EC4A4BF4A}" type="presParOf" srcId="{7E2E1E1B-BCDC-433C-ABDF-4B60672278B6}" destId="{D98F265C-B69F-4346-9CBA-D79E58ADFCF3}" srcOrd="2" destOrd="0" presId="urn:microsoft.com/office/officeart/2005/8/layout/pyramid4"/>
    <dgm:cxn modelId="{C3959DF0-B9F4-45F2-A67A-EB62A108BAB5}" type="presParOf" srcId="{7E2E1E1B-BCDC-433C-ABDF-4B60672278B6}" destId="{65B775C7-492C-4A67-8076-63598C9092EB}" srcOrd="3" destOrd="0" presId="urn:microsoft.com/office/officeart/2005/8/layout/pyramid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D59241-083F-4EE2-92E3-528FBC103302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6B27F29-5C57-4FEA-B32B-BC01F01194F7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ЭНЕРГИЯ</a:t>
          </a:r>
          <a:endParaRPr lang="ru-RU" sz="2800" b="1" dirty="0">
            <a:solidFill>
              <a:srgbClr val="FFFF00"/>
            </a:solidFill>
            <a:latin typeface="Arial" pitchFamily="34" charset="0"/>
            <a:cs typeface="Arial" pitchFamily="34" charset="0"/>
          </a:endParaRPr>
        </a:p>
      </dgm:t>
    </dgm:pt>
    <dgm:pt modelId="{A0EECA0D-02C0-4A35-ABFD-3CB1FF0C46F3}" type="parTrans" cxnId="{9F718101-F080-46BB-83C7-C83143C55F0B}">
      <dgm:prSet/>
      <dgm:spPr/>
      <dgm:t>
        <a:bodyPr/>
        <a:lstStyle/>
        <a:p>
          <a:endParaRPr lang="ru-RU"/>
        </a:p>
      </dgm:t>
    </dgm:pt>
    <dgm:pt modelId="{315FC4DE-E012-4E1B-A05C-7A7EF3E913F3}" type="sibTrans" cxnId="{9F718101-F080-46BB-83C7-C83143C55F0B}">
      <dgm:prSet/>
      <dgm:spPr/>
      <dgm:t>
        <a:bodyPr/>
        <a:lstStyle/>
        <a:p>
          <a:endParaRPr lang="ru-RU"/>
        </a:p>
      </dgm:t>
    </dgm:pt>
    <dgm:pt modelId="{5435A223-7589-4547-9BF5-F3006ACD322A}">
      <dgm:prSet phldrT="[Текст]"/>
      <dgm:spPr/>
      <dgm:t>
        <a:bodyPr/>
        <a:lstStyle/>
        <a:p>
          <a:r>
            <a:rPr lang="ru-RU" b="1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тепловая</a:t>
          </a:r>
          <a:endParaRPr lang="ru-RU" b="1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AE748CD-7DF7-4584-8E67-A064450C7FB9}" type="parTrans" cxnId="{1B69CAFA-712F-4924-96E0-8282A6894368}">
      <dgm:prSet/>
      <dgm:spPr/>
      <dgm:t>
        <a:bodyPr/>
        <a:lstStyle/>
        <a:p>
          <a:endParaRPr lang="ru-RU"/>
        </a:p>
      </dgm:t>
    </dgm:pt>
    <dgm:pt modelId="{1D4A782E-1E5F-4655-AC0D-F63FE8C92C60}" type="sibTrans" cxnId="{1B69CAFA-712F-4924-96E0-8282A6894368}">
      <dgm:prSet/>
      <dgm:spPr/>
      <dgm:t>
        <a:bodyPr/>
        <a:lstStyle/>
        <a:p>
          <a:endParaRPr lang="ru-RU"/>
        </a:p>
      </dgm:t>
    </dgm:pt>
    <dgm:pt modelId="{4105A515-AB2C-442E-9511-AF51BA931118}">
      <dgm:prSet phldrT="[Текст]"/>
      <dgm:spPr/>
      <dgm:t>
        <a:bodyPr/>
        <a:lstStyle/>
        <a:p>
          <a:r>
            <a:rPr lang="ru-RU" b="1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водная</a:t>
          </a:r>
          <a:endParaRPr lang="ru-RU" b="1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1364EB12-E0FB-46D3-A33F-FC0E5C8F6C89}" type="parTrans" cxnId="{A7255F1E-E3FC-4292-9044-4ECB0E47DD10}">
      <dgm:prSet/>
      <dgm:spPr/>
      <dgm:t>
        <a:bodyPr/>
        <a:lstStyle/>
        <a:p>
          <a:endParaRPr lang="ru-RU"/>
        </a:p>
      </dgm:t>
    </dgm:pt>
    <dgm:pt modelId="{64ED2DFA-1C58-4A5D-9382-ED8F0581DB72}" type="sibTrans" cxnId="{A7255F1E-E3FC-4292-9044-4ECB0E47DD10}">
      <dgm:prSet/>
      <dgm:spPr/>
      <dgm:t>
        <a:bodyPr/>
        <a:lstStyle/>
        <a:p>
          <a:endParaRPr lang="ru-RU"/>
        </a:p>
      </dgm:t>
    </dgm:pt>
    <dgm:pt modelId="{94AD092A-0811-49BA-AE10-E57133A9BC8F}">
      <dgm:prSet phldrT="[Текст]"/>
      <dgm:spPr/>
      <dgm:t>
        <a:bodyPr/>
        <a:lstStyle/>
        <a:p>
          <a:r>
            <a:rPr lang="ru-RU" b="1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атомная</a:t>
          </a:r>
          <a:endParaRPr lang="ru-RU" b="1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27B6DB7-2D79-4257-98A1-698665AE82DE}" type="parTrans" cxnId="{EF86AE16-3DEA-4946-B4BE-FBEC8D87B260}">
      <dgm:prSet/>
      <dgm:spPr/>
      <dgm:t>
        <a:bodyPr/>
        <a:lstStyle/>
        <a:p>
          <a:endParaRPr lang="ru-RU"/>
        </a:p>
      </dgm:t>
    </dgm:pt>
    <dgm:pt modelId="{890E2597-7E35-48AB-899E-A8B6B4BF0AA2}" type="sibTrans" cxnId="{EF86AE16-3DEA-4946-B4BE-FBEC8D87B260}">
      <dgm:prSet/>
      <dgm:spPr/>
      <dgm:t>
        <a:bodyPr/>
        <a:lstStyle/>
        <a:p>
          <a:endParaRPr lang="ru-RU"/>
        </a:p>
      </dgm:t>
    </dgm:pt>
    <dgm:pt modelId="{6D62D63E-05C8-4375-B5E0-3109D559CCEF}">
      <dgm:prSet/>
      <dgm:spPr/>
      <dgm:t>
        <a:bodyPr/>
        <a:lstStyle/>
        <a:p>
          <a:r>
            <a:rPr lang="ru-RU" b="1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электрическая</a:t>
          </a:r>
          <a:endParaRPr lang="ru-RU" b="1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DD50D78-001D-4815-AD47-2DC86217DCE8}" type="parTrans" cxnId="{74A62791-5932-462F-9E75-1CB216A0D623}">
      <dgm:prSet/>
      <dgm:spPr/>
      <dgm:t>
        <a:bodyPr/>
        <a:lstStyle/>
        <a:p>
          <a:endParaRPr lang="ru-RU"/>
        </a:p>
      </dgm:t>
    </dgm:pt>
    <dgm:pt modelId="{0AFD7959-DEE8-4257-BC0A-E0A87C4517D7}" type="sibTrans" cxnId="{74A62791-5932-462F-9E75-1CB216A0D623}">
      <dgm:prSet/>
      <dgm:spPr/>
      <dgm:t>
        <a:bodyPr/>
        <a:lstStyle/>
        <a:p>
          <a:endParaRPr lang="ru-RU"/>
        </a:p>
      </dgm:t>
    </dgm:pt>
    <dgm:pt modelId="{EF7EA9A4-4ACA-469F-ADC8-1B8D0CF68736}" type="pres">
      <dgm:prSet presAssocID="{A3D59241-083F-4EE2-92E3-528FBC10330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576D3D-7C60-4856-9A0C-0DCC84616981}" type="pres">
      <dgm:prSet presAssocID="{E6B27F29-5C57-4FEA-B32B-BC01F01194F7}" presName="centerShape" presStyleLbl="node0" presStyleIdx="0" presStyleCnt="1" custScaleX="175873" custScaleY="77943"/>
      <dgm:spPr/>
      <dgm:t>
        <a:bodyPr/>
        <a:lstStyle/>
        <a:p>
          <a:endParaRPr lang="ru-RU"/>
        </a:p>
      </dgm:t>
    </dgm:pt>
    <dgm:pt modelId="{55A8F715-739E-4082-9FAB-F38C242F15E9}" type="pres">
      <dgm:prSet presAssocID="{8AE748CD-7DF7-4584-8E67-A064450C7FB9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48567790-554D-4876-8846-5A2C2E31B1C2}" type="pres">
      <dgm:prSet presAssocID="{5435A223-7589-4547-9BF5-F3006ACD322A}" presName="node" presStyleLbl="node1" presStyleIdx="0" presStyleCnt="4" custScaleX="165397" custRadScaleRad="148702" custRadScaleInc="-17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7BBEAC-6AD1-4E20-926D-FCC0D40E1FC0}" type="pres">
      <dgm:prSet presAssocID="{1364EB12-E0FB-46D3-A33F-FC0E5C8F6C89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383EAF3F-8F9A-4C78-B3C6-F8DFD5B602F9}" type="pres">
      <dgm:prSet presAssocID="{4105A515-AB2C-442E-9511-AF51BA931118}" presName="node" presStyleLbl="node1" presStyleIdx="1" presStyleCnt="4" custScaleX="187041" custRadScaleRad="121700" custRadScaleInc="-374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318A89-12FC-43CC-97F7-0A6D2ED0EDF6}" type="pres">
      <dgm:prSet presAssocID="{E27B6DB7-2D79-4257-98A1-698665AE82DE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22D1A202-DA97-499F-B8B3-0F83E4E8873F}" type="pres">
      <dgm:prSet presAssocID="{94AD092A-0811-49BA-AE10-E57133A9BC8F}" presName="node" presStyleLbl="node1" presStyleIdx="2" presStyleCnt="4" custScaleX="196267" custRadScaleRad="127120" custRadScaleInc="386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83E060-81FE-4BF9-95E7-C7982E1288C1}" type="pres">
      <dgm:prSet presAssocID="{6DD50D78-001D-4815-AD47-2DC86217DCE8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6F4DD90D-917E-46E6-8F1D-FA601135989F}" type="pres">
      <dgm:prSet presAssocID="{6D62D63E-05C8-4375-B5E0-3109D559CCEF}" presName="node" presStyleLbl="node1" presStyleIdx="3" presStyleCnt="4" custScaleX="178005" custRadScaleRad="159440" custRadScaleInc="154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69CAFA-712F-4924-96E0-8282A6894368}" srcId="{E6B27F29-5C57-4FEA-B32B-BC01F01194F7}" destId="{5435A223-7589-4547-9BF5-F3006ACD322A}" srcOrd="0" destOrd="0" parTransId="{8AE748CD-7DF7-4584-8E67-A064450C7FB9}" sibTransId="{1D4A782E-1E5F-4655-AC0D-F63FE8C92C60}"/>
    <dgm:cxn modelId="{CF6249DF-F8F2-4EFD-86B4-29EF4BB9260C}" type="presOf" srcId="{5435A223-7589-4547-9BF5-F3006ACD322A}" destId="{48567790-554D-4876-8846-5A2C2E31B1C2}" srcOrd="0" destOrd="0" presId="urn:microsoft.com/office/officeart/2005/8/layout/radial4"/>
    <dgm:cxn modelId="{EF86AE16-3DEA-4946-B4BE-FBEC8D87B260}" srcId="{E6B27F29-5C57-4FEA-B32B-BC01F01194F7}" destId="{94AD092A-0811-49BA-AE10-E57133A9BC8F}" srcOrd="2" destOrd="0" parTransId="{E27B6DB7-2D79-4257-98A1-698665AE82DE}" sibTransId="{890E2597-7E35-48AB-899E-A8B6B4BF0AA2}"/>
    <dgm:cxn modelId="{6D527A4A-49DB-46B2-9C67-DCA2DD257DB9}" type="presOf" srcId="{6DD50D78-001D-4815-AD47-2DC86217DCE8}" destId="{8483E060-81FE-4BF9-95E7-C7982E1288C1}" srcOrd="0" destOrd="0" presId="urn:microsoft.com/office/officeart/2005/8/layout/radial4"/>
    <dgm:cxn modelId="{9F718101-F080-46BB-83C7-C83143C55F0B}" srcId="{A3D59241-083F-4EE2-92E3-528FBC103302}" destId="{E6B27F29-5C57-4FEA-B32B-BC01F01194F7}" srcOrd="0" destOrd="0" parTransId="{A0EECA0D-02C0-4A35-ABFD-3CB1FF0C46F3}" sibTransId="{315FC4DE-E012-4E1B-A05C-7A7EF3E913F3}"/>
    <dgm:cxn modelId="{74A62791-5932-462F-9E75-1CB216A0D623}" srcId="{E6B27F29-5C57-4FEA-B32B-BC01F01194F7}" destId="{6D62D63E-05C8-4375-B5E0-3109D559CCEF}" srcOrd="3" destOrd="0" parTransId="{6DD50D78-001D-4815-AD47-2DC86217DCE8}" sibTransId="{0AFD7959-DEE8-4257-BC0A-E0A87C4517D7}"/>
    <dgm:cxn modelId="{A7255F1E-E3FC-4292-9044-4ECB0E47DD10}" srcId="{E6B27F29-5C57-4FEA-B32B-BC01F01194F7}" destId="{4105A515-AB2C-442E-9511-AF51BA931118}" srcOrd="1" destOrd="0" parTransId="{1364EB12-E0FB-46D3-A33F-FC0E5C8F6C89}" sibTransId="{64ED2DFA-1C58-4A5D-9382-ED8F0581DB72}"/>
    <dgm:cxn modelId="{2D8B32E6-DFE6-4277-A7FD-1194ED4272F6}" type="presOf" srcId="{1364EB12-E0FB-46D3-A33F-FC0E5C8F6C89}" destId="{527BBEAC-6AD1-4E20-926D-FCC0D40E1FC0}" srcOrd="0" destOrd="0" presId="urn:microsoft.com/office/officeart/2005/8/layout/radial4"/>
    <dgm:cxn modelId="{52DCF5D0-C499-4C2F-A23D-03C18EFD35C8}" type="presOf" srcId="{E27B6DB7-2D79-4257-98A1-698665AE82DE}" destId="{57318A89-12FC-43CC-97F7-0A6D2ED0EDF6}" srcOrd="0" destOrd="0" presId="urn:microsoft.com/office/officeart/2005/8/layout/radial4"/>
    <dgm:cxn modelId="{1B96F8E4-2339-4F94-8ACF-56799E931B5A}" type="presOf" srcId="{4105A515-AB2C-442E-9511-AF51BA931118}" destId="{383EAF3F-8F9A-4C78-B3C6-F8DFD5B602F9}" srcOrd="0" destOrd="0" presId="urn:microsoft.com/office/officeart/2005/8/layout/radial4"/>
    <dgm:cxn modelId="{3379C0A0-3DB4-422D-9B6A-7B451F8FB427}" type="presOf" srcId="{8AE748CD-7DF7-4584-8E67-A064450C7FB9}" destId="{55A8F715-739E-4082-9FAB-F38C242F15E9}" srcOrd="0" destOrd="0" presId="urn:microsoft.com/office/officeart/2005/8/layout/radial4"/>
    <dgm:cxn modelId="{4A76A480-ED59-4B43-9283-5E6CDDB326CD}" type="presOf" srcId="{E6B27F29-5C57-4FEA-B32B-BC01F01194F7}" destId="{5F576D3D-7C60-4856-9A0C-0DCC84616981}" srcOrd="0" destOrd="0" presId="urn:microsoft.com/office/officeart/2005/8/layout/radial4"/>
    <dgm:cxn modelId="{D6346E6D-0D7B-433E-B823-5CFC24DB0C74}" type="presOf" srcId="{6D62D63E-05C8-4375-B5E0-3109D559CCEF}" destId="{6F4DD90D-917E-46E6-8F1D-FA601135989F}" srcOrd="0" destOrd="0" presId="urn:microsoft.com/office/officeart/2005/8/layout/radial4"/>
    <dgm:cxn modelId="{D81E0812-FF16-4529-B68C-FA471249A9C8}" type="presOf" srcId="{A3D59241-083F-4EE2-92E3-528FBC103302}" destId="{EF7EA9A4-4ACA-469F-ADC8-1B8D0CF68736}" srcOrd="0" destOrd="0" presId="urn:microsoft.com/office/officeart/2005/8/layout/radial4"/>
    <dgm:cxn modelId="{D0DFFDAA-86D7-472A-935A-CC4AA5BBA88F}" type="presOf" srcId="{94AD092A-0811-49BA-AE10-E57133A9BC8F}" destId="{22D1A202-DA97-499F-B8B3-0F83E4E8873F}" srcOrd="0" destOrd="0" presId="urn:microsoft.com/office/officeart/2005/8/layout/radial4"/>
    <dgm:cxn modelId="{5C6DDAA2-6093-4A53-AE56-D720816AFEC5}" type="presParOf" srcId="{EF7EA9A4-4ACA-469F-ADC8-1B8D0CF68736}" destId="{5F576D3D-7C60-4856-9A0C-0DCC84616981}" srcOrd="0" destOrd="0" presId="urn:microsoft.com/office/officeart/2005/8/layout/radial4"/>
    <dgm:cxn modelId="{641C2BE2-8F32-42C8-BA00-6C07C4BD1D95}" type="presParOf" srcId="{EF7EA9A4-4ACA-469F-ADC8-1B8D0CF68736}" destId="{55A8F715-739E-4082-9FAB-F38C242F15E9}" srcOrd="1" destOrd="0" presId="urn:microsoft.com/office/officeart/2005/8/layout/radial4"/>
    <dgm:cxn modelId="{281003C4-A5F7-4306-A9C9-9A226129BFD2}" type="presParOf" srcId="{EF7EA9A4-4ACA-469F-ADC8-1B8D0CF68736}" destId="{48567790-554D-4876-8846-5A2C2E31B1C2}" srcOrd="2" destOrd="0" presId="urn:microsoft.com/office/officeart/2005/8/layout/radial4"/>
    <dgm:cxn modelId="{19E6CAF4-8090-4D70-B5D0-FCB14E76F5A2}" type="presParOf" srcId="{EF7EA9A4-4ACA-469F-ADC8-1B8D0CF68736}" destId="{527BBEAC-6AD1-4E20-926D-FCC0D40E1FC0}" srcOrd="3" destOrd="0" presId="urn:microsoft.com/office/officeart/2005/8/layout/radial4"/>
    <dgm:cxn modelId="{10C5DC76-B8C3-46D5-8DB2-84298420ED21}" type="presParOf" srcId="{EF7EA9A4-4ACA-469F-ADC8-1B8D0CF68736}" destId="{383EAF3F-8F9A-4C78-B3C6-F8DFD5B602F9}" srcOrd="4" destOrd="0" presId="urn:microsoft.com/office/officeart/2005/8/layout/radial4"/>
    <dgm:cxn modelId="{EC27C163-7C92-45E0-937E-59A49AF2D1A1}" type="presParOf" srcId="{EF7EA9A4-4ACA-469F-ADC8-1B8D0CF68736}" destId="{57318A89-12FC-43CC-97F7-0A6D2ED0EDF6}" srcOrd="5" destOrd="0" presId="urn:microsoft.com/office/officeart/2005/8/layout/radial4"/>
    <dgm:cxn modelId="{6F4DD553-C024-4122-B009-3E061229DB94}" type="presParOf" srcId="{EF7EA9A4-4ACA-469F-ADC8-1B8D0CF68736}" destId="{22D1A202-DA97-499F-B8B3-0F83E4E8873F}" srcOrd="6" destOrd="0" presId="urn:microsoft.com/office/officeart/2005/8/layout/radial4"/>
    <dgm:cxn modelId="{081C357F-2F6E-42F7-9AA8-591AC5872C48}" type="presParOf" srcId="{EF7EA9A4-4ACA-469F-ADC8-1B8D0CF68736}" destId="{8483E060-81FE-4BF9-95E7-C7982E1288C1}" srcOrd="7" destOrd="0" presId="urn:microsoft.com/office/officeart/2005/8/layout/radial4"/>
    <dgm:cxn modelId="{0E803F1F-28F8-4E81-98AC-74C9A7885125}" type="presParOf" srcId="{EF7EA9A4-4ACA-469F-ADC8-1B8D0CF68736}" destId="{6F4DD90D-917E-46E6-8F1D-FA601135989F}" srcOrd="8" destOrd="0" presId="urn:microsoft.com/office/officeart/2005/8/layout/radial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3A9B12-D670-403D-AFF4-64EF44151A7A}" type="doc">
      <dgm:prSet loTypeId="urn:microsoft.com/office/officeart/2005/8/layout/pyramid4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7830BA3-0F8E-4131-895D-EAF24D77AC96}">
      <dgm:prSet phldrT="[Текст]" custT="1"/>
      <dgm:spPr/>
      <dgm:t>
        <a:bodyPr/>
        <a:lstStyle/>
        <a:p>
          <a:r>
            <a:rPr lang="ru-RU" sz="1600" b="1" baseline="0" dirty="0" smtClean="0">
              <a:latin typeface="Arial" pitchFamily="34" charset="0"/>
              <a:cs typeface="Arial" pitchFamily="34" charset="0"/>
            </a:rPr>
            <a:t>Какие виды энергии существуют?</a:t>
          </a:r>
          <a:endParaRPr lang="ru-RU" sz="1600" b="1" baseline="0" dirty="0">
            <a:latin typeface="Arial" pitchFamily="34" charset="0"/>
            <a:cs typeface="Arial" pitchFamily="34" charset="0"/>
          </a:endParaRPr>
        </a:p>
      </dgm:t>
    </dgm:pt>
    <dgm:pt modelId="{B5F317A5-A88F-4E51-B560-DFF75EEE2BCE}" type="parTrans" cxnId="{71E8B200-D527-49AE-8580-60818F39737A}">
      <dgm:prSet/>
      <dgm:spPr/>
      <dgm:t>
        <a:bodyPr/>
        <a:lstStyle/>
        <a:p>
          <a:endParaRPr lang="ru-RU"/>
        </a:p>
      </dgm:t>
    </dgm:pt>
    <dgm:pt modelId="{C948A529-D735-4F15-8E61-EF49DC885DD4}" type="sibTrans" cxnId="{71E8B200-D527-49AE-8580-60818F39737A}">
      <dgm:prSet/>
      <dgm:spPr/>
      <dgm:t>
        <a:bodyPr/>
        <a:lstStyle/>
        <a:p>
          <a:endParaRPr lang="ru-RU"/>
        </a:p>
      </dgm:t>
    </dgm:pt>
    <dgm:pt modelId="{1580608F-5C1B-4B1C-BBA4-32B6A21A0F9A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Определить основные источники энергии?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36E27966-C25F-48B2-860F-2B11E61033D7}" type="parTrans" cxnId="{3FFB5FCA-AECD-401F-9870-0F7E76701A3A}">
      <dgm:prSet/>
      <dgm:spPr/>
      <dgm:t>
        <a:bodyPr/>
        <a:lstStyle/>
        <a:p>
          <a:endParaRPr lang="ru-RU"/>
        </a:p>
      </dgm:t>
    </dgm:pt>
    <dgm:pt modelId="{E273088C-EB2B-4F22-87EE-16F054E9DC11}" type="sibTrans" cxnId="{3FFB5FCA-AECD-401F-9870-0F7E76701A3A}">
      <dgm:prSet/>
      <dgm:spPr/>
      <dgm:t>
        <a:bodyPr/>
        <a:lstStyle/>
        <a:p>
          <a:endParaRPr lang="ru-RU"/>
        </a:p>
      </dgm:t>
    </dgm:pt>
    <dgm:pt modelId="{056404EB-6F41-4E27-9211-F4DB054D6A44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Энергия</a:t>
          </a:r>
          <a:endParaRPr lang="ru-RU" sz="2400" b="1" dirty="0">
            <a:solidFill>
              <a:srgbClr val="FFFF00"/>
            </a:solidFill>
            <a:latin typeface="Arial" pitchFamily="34" charset="0"/>
            <a:cs typeface="Arial" pitchFamily="34" charset="0"/>
          </a:endParaRPr>
        </a:p>
      </dgm:t>
    </dgm:pt>
    <dgm:pt modelId="{020CB110-EACD-411E-B01C-B058F0F819FE}" type="parTrans" cxnId="{C3575200-191B-4749-8797-75FA92651E54}">
      <dgm:prSet/>
      <dgm:spPr/>
      <dgm:t>
        <a:bodyPr/>
        <a:lstStyle/>
        <a:p>
          <a:endParaRPr lang="ru-RU"/>
        </a:p>
      </dgm:t>
    </dgm:pt>
    <dgm:pt modelId="{6B2ABE37-4A4B-42E5-8E87-3E9DBEE8817A}" type="sibTrans" cxnId="{C3575200-191B-4749-8797-75FA92651E54}">
      <dgm:prSet/>
      <dgm:spPr/>
      <dgm:t>
        <a:bodyPr/>
        <a:lstStyle/>
        <a:p>
          <a:endParaRPr lang="ru-RU"/>
        </a:p>
      </dgm:t>
    </dgm:pt>
    <dgm:pt modelId="{3F26F02F-22AA-440A-8E22-4959AD5A7C65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Какие существуют способы сохранения и экономии энергии?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D3AA1327-02DC-4609-9FF5-14928E64084B}" type="parTrans" cxnId="{AA09AED4-198A-46AC-A558-AA60D488C9AB}">
      <dgm:prSet/>
      <dgm:spPr/>
      <dgm:t>
        <a:bodyPr/>
        <a:lstStyle/>
        <a:p>
          <a:endParaRPr lang="ru-RU"/>
        </a:p>
      </dgm:t>
    </dgm:pt>
    <dgm:pt modelId="{478CD53E-0AD2-4763-B3D1-20EDEB6A6BF6}" type="sibTrans" cxnId="{AA09AED4-198A-46AC-A558-AA60D488C9AB}">
      <dgm:prSet/>
      <dgm:spPr/>
      <dgm:t>
        <a:bodyPr/>
        <a:lstStyle/>
        <a:p>
          <a:endParaRPr lang="ru-RU"/>
        </a:p>
      </dgm:t>
    </dgm:pt>
    <dgm:pt modelId="{7E2E1E1B-BCDC-433C-ABDF-4B60672278B6}" type="pres">
      <dgm:prSet presAssocID="{493A9B12-D670-403D-AFF4-64EF44151A7A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066535-E8C6-405D-A787-A32F14D7F814}" type="pres">
      <dgm:prSet presAssocID="{493A9B12-D670-403D-AFF4-64EF44151A7A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206452-2E9D-4917-BAE2-4B83564D4CC7}" type="pres">
      <dgm:prSet presAssocID="{493A9B12-D670-403D-AFF4-64EF44151A7A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8F265C-B69F-4346-9CBA-D79E58ADFCF3}" type="pres">
      <dgm:prSet presAssocID="{493A9B12-D670-403D-AFF4-64EF44151A7A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B775C7-492C-4A67-8076-63598C9092EB}" type="pres">
      <dgm:prSet presAssocID="{493A9B12-D670-403D-AFF4-64EF44151A7A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66D1CD-8E5F-4C9E-83F4-F076E35DEAC7}" type="presOf" srcId="{056404EB-6F41-4E27-9211-F4DB054D6A44}" destId="{D98F265C-B69F-4346-9CBA-D79E58ADFCF3}" srcOrd="0" destOrd="0" presId="urn:microsoft.com/office/officeart/2005/8/layout/pyramid4"/>
    <dgm:cxn modelId="{AA09AED4-198A-46AC-A558-AA60D488C9AB}" srcId="{493A9B12-D670-403D-AFF4-64EF44151A7A}" destId="{3F26F02F-22AA-440A-8E22-4959AD5A7C65}" srcOrd="3" destOrd="0" parTransId="{D3AA1327-02DC-4609-9FF5-14928E64084B}" sibTransId="{478CD53E-0AD2-4763-B3D1-20EDEB6A6BF6}"/>
    <dgm:cxn modelId="{393C3797-470A-47B8-9BB2-47ADA8551E44}" type="presOf" srcId="{493A9B12-D670-403D-AFF4-64EF44151A7A}" destId="{7E2E1E1B-BCDC-433C-ABDF-4B60672278B6}" srcOrd="0" destOrd="0" presId="urn:microsoft.com/office/officeart/2005/8/layout/pyramid4"/>
    <dgm:cxn modelId="{3FFB5FCA-AECD-401F-9870-0F7E76701A3A}" srcId="{493A9B12-D670-403D-AFF4-64EF44151A7A}" destId="{1580608F-5C1B-4B1C-BBA4-32B6A21A0F9A}" srcOrd="1" destOrd="0" parTransId="{36E27966-C25F-48B2-860F-2B11E61033D7}" sibTransId="{E273088C-EB2B-4F22-87EE-16F054E9DC11}"/>
    <dgm:cxn modelId="{86FE54E2-72F6-4609-8912-1E240DAA939B}" type="presOf" srcId="{57830BA3-0F8E-4131-895D-EAF24D77AC96}" destId="{9E066535-E8C6-405D-A787-A32F14D7F814}" srcOrd="0" destOrd="0" presId="urn:microsoft.com/office/officeart/2005/8/layout/pyramid4"/>
    <dgm:cxn modelId="{71E8B200-D527-49AE-8580-60818F39737A}" srcId="{493A9B12-D670-403D-AFF4-64EF44151A7A}" destId="{57830BA3-0F8E-4131-895D-EAF24D77AC96}" srcOrd="0" destOrd="0" parTransId="{B5F317A5-A88F-4E51-B560-DFF75EEE2BCE}" sibTransId="{C948A529-D735-4F15-8E61-EF49DC885DD4}"/>
    <dgm:cxn modelId="{C3575200-191B-4749-8797-75FA92651E54}" srcId="{493A9B12-D670-403D-AFF4-64EF44151A7A}" destId="{056404EB-6F41-4E27-9211-F4DB054D6A44}" srcOrd="2" destOrd="0" parTransId="{020CB110-EACD-411E-B01C-B058F0F819FE}" sibTransId="{6B2ABE37-4A4B-42E5-8E87-3E9DBEE8817A}"/>
    <dgm:cxn modelId="{FD468D17-593C-46DE-9EFF-F19BFF62FF21}" type="presOf" srcId="{1580608F-5C1B-4B1C-BBA4-32B6A21A0F9A}" destId="{CD206452-2E9D-4917-BAE2-4B83564D4CC7}" srcOrd="0" destOrd="0" presId="urn:microsoft.com/office/officeart/2005/8/layout/pyramid4"/>
    <dgm:cxn modelId="{26024DC0-C2C4-4F22-AB8D-8622D9F12B5D}" type="presOf" srcId="{3F26F02F-22AA-440A-8E22-4959AD5A7C65}" destId="{65B775C7-492C-4A67-8076-63598C9092EB}" srcOrd="0" destOrd="0" presId="urn:microsoft.com/office/officeart/2005/8/layout/pyramid4"/>
    <dgm:cxn modelId="{9B5677EF-B85F-4425-B75A-2A436FBCFB5E}" type="presParOf" srcId="{7E2E1E1B-BCDC-433C-ABDF-4B60672278B6}" destId="{9E066535-E8C6-405D-A787-A32F14D7F814}" srcOrd="0" destOrd="0" presId="urn:microsoft.com/office/officeart/2005/8/layout/pyramid4"/>
    <dgm:cxn modelId="{5B65B414-B335-4259-B258-1741BD1BBD47}" type="presParOf" srcId="{7E2E1E1B-BCDC-433C-ABDF-4B60672278B6}" destId="{CD206452-2E9D-4917-BAE2-4B83564D4CC7}" srcOrd="1" destOrd="0" presId="urn:microsoft.com/office/officeart/2005/8/layout/pyramid4"/>
    <dgm:cxn modelId="{6BADAED9-E6C3-4D2D-9B13-FBC523AC35CD}" type="presParOf" srcId="{7E2E1E1B-BCDC-433C-ABDF-4B60672278B6}" destId="{D98F265C-B69F-4346-9CBA-D79E58ADFCF3}" srcOrd="2" destOrd="0" presId="urn:microsoft.com/office/officeart/2005/8/layout/pyramid4"/>
    <dgm:cxn modelId="{0344E913-4E6B-4AB2-A615-8002177E4BFE}" type="presParOf" srcId="{7E2E1E1B-BCDC-433C-ABDF-4B60672278B6}" destId="{65B775C7-492C-4A67-8076-63598C9092EB}" srcOrd="3" destOrd="0" presId="urn:microsoft.com/office/officeart/2005/8/layout/pyramid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CB60-B4AE-401E-9112-7C766B5DEDBA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50EF-3104-4F9B-BF1B-4A57C95B9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CB60-B4AE-401E-9112-7C766B5DEDBA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50EF-3104-4F9B-BF1B-4A57C95B9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CB60-B4AE-401E-9112-7C766B5DEDBA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50EF-3104-4F9B-BF1B-4A57C95B9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CB60-B4AE-401E-9112-7C766B5DEDBA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50EF-3104-4F9B-BF1B-4A57C95B9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CB60-B4AE-401E-9112-7C766B5DEDBA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50EF-3104-4F9B-BF1B-4A57C95B9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CB60-B4AE-401E-9112-7C766B5DEDBA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50EF-3104-4F9B-BF1B-4A57C95B9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CB60-B4AE-401E-9112-7C766B5DEDBA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50EF-3104-4F9B-BF1B-4A57C95B9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CB60-B4AE-401E-9112-7C766B5DEDBA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50EF-3104-4F9B-BF1B-4A57C95B9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CB60-B4AE-401E-9112-7C766B5DEDBA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50EF-3104-4F9B-BF1B-4A57C95B9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CB60-B4AE-401E-9112-7C766B5DEDBA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50EF-3104-4F9B-BF1B-4A57C95B9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CB60-B4AE-401E-9112-7C766B5DEDBA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50EF-3104-4F9B-BF1B-4A57C95B9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CB60-B4AE-401E-9112-7C766B5DEDBA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E50EF-3104-4F9B-BF1B-4A57C95B9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66CC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dirty="0">
                <a:latin typeface="Arial" pitchFamily="34" charset="0"/>
                <a:cs typeface="Arial" pitchFamily="34" charset="0"/>
              </a:rPr>
              <a:t>Факультативное занятие «Учимся экономии и </a:t>
            </a:r>
            <a:r>
              <a:rPr lang="ru-RU" sz="2700" dirty="0" smtClean="0">
                <a:latin typeface="Arial" pitchFamily="34" charset="0"/>
                <a:cs typeface="Arial" pitchFamily="34" charset="0"/>
              </a:rPr>
              <a:t>бережливости.   Азбука </a:t>
            </a:r>
            <a:r>
              <a:rPr lang="ru-RU" sz="2700" dirty="0" err="1">
                <a:latin typeface="Arial" pitchFamily="34" charset="0"/>
                <a:cs typeface="Arial" pitchFamily="34" charset="0"/>
              </a:rPr>
              <a:t>Берегоши</a:t>
            </a:r>
            <a:r>
              <a:rPr lang="ru-RU" sz="2700" dirty="0" smtClean="0">
                <a:latin typeface="Arial" pitchFamily="34" charset="0"/>
                <a:cs typeface="Arial" pitchFamily="34" charset="0"/>
              </a:rPr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sz="4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«С заботой о будущем</a:t>
            </a:r>
            <a:r>
              <a:rPr lang="ru-RU" sz="4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286380" y="4714884"/>
            <a:ext cx="3643338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Работу выполнила: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Чернякова Галина Васильевна,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учитель начальных классов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mtClean="0">
                <a:latin typeface="Arial" pitchFamily="34" charset="0"/>
                <a:cs typeface="Arial" pitchFamily="34" charset="0"/>
              </a:rPr>
              <a:t>ГУО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«Средняя </a:t>
            </a:r>
            <a:r>
              <a:rPr lang="ru-RU" dirty="0">
                <a:latin typeface="Arial" pitchFamily="34" charset="0"/>
                <a:cs typeface="Arial" pitchFamily="34" charset="0"/>
              </a:rPr>
              <a:t>школа №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40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г. Могилёва»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66CC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14290"/>
          <a:ext cx="9144000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000108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Ключворд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7" y="857233"/>
          <a:ext cx="8429690" cy="4435092"/>
        </p:xfrm>
        <a:graphic>
          <a:graphicData uri="http://schemas.openxmlformats.org/drawingml/2006/table">
            <a:tbl>
              <a:tblPr/>
              <a:tblGrid>
                <a:gridCol w="561878"/>
                <a:gridCol w="561878"/>
                <a:gridCol w="561878"/>
                <a:gridCol w="561878"/>
                <a:gridCol w="561878"/>
                <a:gridCol w="561878"/>
                <a:gridCol w="561878"/>
                <a:gridCol w="561878"/>
                <a:gridCol w="561878"/>
                <a:gridCol w="561878"/>
                <a:gridCol w="561878"/>
                <a:gridCol w="561878"/>
                <a:gridCol w="561878"/>
                <a:gridCol w="562638"/>
                <a:gridCol w="562638"/>
              </a:tblGrid>
              <a:tr h="5357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11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49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26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25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13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18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81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74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46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9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54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19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15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28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57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ю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б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в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е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л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err="1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р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е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err="1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з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err="1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ы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г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и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к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т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е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б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6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20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51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42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10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69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13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30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36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23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49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71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72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69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19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14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с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в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в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е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в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г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т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т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з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е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ж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п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а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я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л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6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45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34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32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17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48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12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46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11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40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62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24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53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21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87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46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о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ь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и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в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в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о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е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с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д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м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у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о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!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э</a:t>
                      </a:r>
                      <a:endParaRPr lang="ru-RU" sz="2400" b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n>
                            <a:solidFill>
                              <a:schemeClr val="tx1">
                                <a:lumMod val="95000"/>
                              </a:schemeClr>
                            </a:solidFill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Arial"/>
                          <a:ea typeface="Calibri"/>
                          <a:cs typeface="Arial"/>
                        </a:rPr>
                        <a:t>п</a:t>
                      </a:r>
                      <a:endParaRPr lang="ru-RU" sz="2400" b="0" dirty="0">
                        <a:ln>
                          <a:solidFill>
                            <a:schemeClr val="tx1">
                              <a:lumMod val="95000"/>
                            </a:schemeClr>
                          </a:solidFill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5500702"/>
            <a:ext cx="85011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Берегите свет, тепло и воду</a:t>
            </a:r>
            <a:r>
              <a:rPr lang="ru-RU" sz="4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ru-RU" sz="4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s://ds02.infourok.ru/uploads/ex/1247/0002f876-bef11dc1/640/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</a:t>
            </a:r>
            <a:endParaRPr lang="ru-RU" dirty="0"/>
          </a:p>
        </p:txBody>
      </p:sp>
      <p:pic>
        <p:nvPicPr>
          <p:cNvPr id="2057" name="Рисунок 1" descr="http://www.textures.com/system/gallery/photos/Animals/Birds/Feathers/20049/Feathers0001_600.jpg?v=4"/>
          <p:cNvPicPr>
            <a:picLocks noChangeAspect="1" noChangeArrowheads="1"/>
          </p:cNvPicPr>
          <p:nvPr/>
        </p:nvPicPr>
        <p:blipFill>
          <a:blip r:embed="rId2"/>
          <a:srcRect l="58954" t="4167" r="26100" b="30263"/>
          <a:stretch>
            <a:fillRect/>
          </a:stretch>
        </p:blipFill>
        <p:spPr bwMode="auto">
          <a:xfrm>
            <a:off x="3571868" y="2000240"/>
            <a:ext cx="776289" cy="1385890"/>
          </a:xfrm>
          <a:prstGeom prst="rect">
            <a:avLst/>
          </a:prstGeom>
          <a:noFill/>
        </p:spPr>
      </p:pic>
      <p:pic>
        <p:nvPicPr>
          <p:cNvPr id="2056" name="Рисунок 4" descr="https://recordsport.ru/images/detailed/76/1fbb380bb5476d96e33efcadb9e837b9.jpg"/>
          <p:cNvPicPr>
            <a:picLocks noChangeAspect="1" noChangeArrowheads="1"/>
          </p:cNvPicPr>
          <p:nvPr/>
        </p:nvPicPr>
        <p:blipFill>
          <a:blip r:embed="rId3"/>
          <a:srcRect l="27843" t="2402" r="25687" b="17467"/>
          <a:stretch>
            <a:fillRect/>
          </a:stretch>
        </p:blipFill>
        <p:spPr bwMode="auto">
          <a:xfrm>
            <a:off x="4786314" y="2071678"/>
            <a:ext cx="1043127" cy="1357322"/>
          </a:xfrm>
          <a:prstGeom prst="rect">
            <a:avLst/>
          </a:prstGeom>
          <a:noFill/>
        </p:spPr>
      </p:pic>
      <p:sp>
        <p:nvSpPr>
          <p:cNvPr id="2058" name="AutoShape 10"/>
          <p:cNvSpPr>
            <a:spLocks noChangeShapeType="1"/>
          </p:cNvSpPr>
          <p:nvPr/>
        </p:nvSpPr>
        <p:spPr bwMode="auto">
          <a:xfrm flipH="1">
            <a:off x="5929322" y="2714620"/>
            <a:ext cx="279400" cy="677863"/>
          </a:xfrm>
          <a:prstGeom prst="straightConnector1">
            <a:avLst/>
          </a:prstGeom>
          <a:noFill/>
          <a:ln w="38100">
            <a:solidFill>
              <a:schemeClr val="tx1">
                <a:lumMod val="9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428596" y="2285992"/>
            <a:ext cx="328614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Э Н</a:t>
            </a:r>
            <a:r>
              <a:rPr kumimoji="0" lang="ru-RU" sz="8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 rot="10800000" flipV="1">
            <a:off x="4286248" y="1327347"/>
            <a:ext cx="35719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8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5786446" y="2571744"/>
            <a:ext cx="599041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5072066" y="4714884"/>
            <a:ext cx="371477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ЭНЕРГИЯ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66CC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14290"/>
          <a:ext cx="9144000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ЭНЕРГИЯ</a:t>
            </a:r>
            <a:endParaRPr lang="ru-RU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1494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dirty="0" smtClean="0"/>
              <a:t>  </a:t>
            </a:r>
            <a:r>
              <a:rPr lang="ru-RU" sz="5200" b="1" dirty="0" smtClean="0">
                <a:latin typeface="Arial" pitchFamily="34" charset="0"/>
                <a:cs typeface="Arial" pitchFamily="34" charset="0"/>
              </a:rPr>
              <a:t>солнце        жизнь      физика    батарейка</a:t>
            </a:r>
          </a:p>
          <a:p>
            <a:pPr>
              <a:lnSpc>
                <a:spcPct val="170000"/>
              </a:lnSpc>
              <a:buNone/>
            </a:pPr>
            <a:r>
              <a:rPr lang="ru-RU" sz="5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5200" b="1" dirty="0" smtClean="0">
                <a:latin typeface="Arial" pitchFamily="34" charset="0"/>
                <a:cs typeface="Arial" pitchFamily="34" charset="0"/>
              </a:rPr>
              <a:t>   движение        топливо         работа  </a:t>
            </a:r>
          </a:p>
          <a:p>
            <a:pPr>
              <a:lnSpc>
                <a:spcPct val="170000"/>
              </a:lnSpc>
              <a:buNone/>
            </a:pPr>
            <a:r>
              <a:rPr lang="ru-RU" sz="5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5200" b="1" dirty="0" smtClean="0">
                <a:latin typeface="Arial" pitchFamily="34" charset="0"/>
                <a:cs typeface="Arial" pitchFamily="34" charset="0"/>
              </a:rPr>
              <a:t>               свет             электричество         электростанция              огонь          сила          атом             уголь          ветер        вода</a:t>
            </a:r>
          </a:p>
          <a:p>
            <a:pPr>
              <a:lnSpc>
                <a:spcPct val="170000"/>
              </a:lnSpc>
              <a:buNone/>
            </a:pPr>
            <a:r>
              <a:rPr lang="ru-RU" sz="5200" b="1" dirty="0" smtClean="0">
                <a:latin typeface="Arial" pitchFamily="34" charset="0"/>
                <a:cs typeface="Arial" pitchFamily="34" charset="0"/>
              </a:rPr>
              <a:t>тепло            частица              генератор     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66CC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86874" cy="6072206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ПЕТОЛЯВА                ЯВОДНА </a:t>
            </a:r>
          </a:p>
          <a:p>
            <a:pPr>
              <a:lnSpc>
                <a:spcPct val="150000"/>
              </a:lnSpc>
              <a:buNone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ТОМАНАЯ                 ЛЕКЧЕСЭКАЯТРИ                    </a:t>
            </a:r>
            <a:r>
              <a:rPr lang="ru-RU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                              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                                  </a:t>
            </a:r>
          </a:p>
          <a:p>
            <a:pPr>
              <a:lnSpc>
                <a:spcPct val="150000"/>
              </a:lnSpc>
              <a:buNone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lnSpc>
                <a:spcPct val="150000"/>
              </a:lnSpc>
              <a:buNone/>
            </a:pPr>
            <a:r>
              <a:rPr lang="ru-RU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                                      </a:t>
            </a:r>
            <a:endParaRPr lang="ru-RU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3286124"/>
          <a:ext cx="9144000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Правила работы в группе: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Работать дружно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Говорить тихо, ясно и по делу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Уметь слушать и понимать </a:t>
            </a:r>
          </a:p>
          <a:p>
            <a:pPr marL="0" marR="0" lvl="0" indent="539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других</a:t>
            </a:r>
          </a:p>
          <a:p>
            <a:pPr marL="0" marR="0" lvl="0" indent="539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Уметь договариваться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66CC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Группа 1</a:t>
            </a:r>
            <a:endParaRPr lang="ru-RU" sz="3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8" y="1428736"/>
          <a:ext cx="7215240" cy="38404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01905"/>
                <a:gridCol w="901905"/>
                <a:gridCol w="901905"/>
                <a:gridCol w="901905"/>
                <a:gridCol w="901905"/>
                <a:gridCol w="901905"/>
                <a:gridCol w="901905"/>
                <a:gridCol w="901905"/>
              </a:tblGrid>
              <a:tr h="4669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endParaRPr lang="ru-RU" sz="2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У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  <a:endParaRPr lang="ru-RU" sz="2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69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Ж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Э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69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Ц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69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З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endParaRPr lang="ru-RU" sz="2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Ф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69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Ц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У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Ч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69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Ю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З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Ц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69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Ц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  <a:endParaRPr lang="ru-RU" sz="2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Arial" pitchFamily="34" charset="0"/>
                          <a:cs typeface="Arial" pitchFamily="34" charset="0"/>
                        </a:rPr>
                        <a:t>Ф</a:t>
                      </a:r>
                      <a:endParaRPr lang="ru-RU" sz="2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85720" y="571480"/>
            <a:ext cx="8501122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089150" algn="l"/>
              </a:tabLst>
            </a:pPr>
            <a:r>
              <a:rPr kumimoji="0" lang="ru-RU" sz="2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Найдите спрятанные слова.</a:t>
            </a: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89150" algn="l"/>
              </a:tabLst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0891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089150" algn="l"/>
              </a:tabLst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0891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89150" algn="l"/>
              </a:tabLst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0891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089150" algn="l"/>
              </a:tabLst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891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089150" algn="l"/>
              </a:tabLst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89150" algn="l"/>
              </a:tabLst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089150" algn="l"/>
              </a:tabLst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089150" algn="l"/>
              </a:tabLst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0891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089150" algn="l"/>
              </a:tabLst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0891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089150" algn="l"/>
              </a:tabLst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>
                <a:tab pos="20891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>
                <a:tab pos="20891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>
                <a:tab pos="2089150" algn="l"/>
              </a:tabLst>
            </a:pPr>
            <a:endParaRPr kumimoji="0" lang="ru-RU" sz="26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indent="5397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2089150" algn="l"/>
              </a:tabLst>
            </a:pPr>
            <a:r>
              <a:rPr kumimoji="0" lang="ru-RU" sz="2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Определите, к какому виду энергии относится данная группа слов </a:t>
            </a:r>
            <a:r>
              <a:rPr lang="ru-RU" sz="2800" dirty="0" smtClean="0"/>
              <a:t>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и что является её источником</a:t>
            </a:r>
            <a:r>
              <a:rPr kumimoji="0" lang="ru-RU" sz="2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60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>
                <a:tab pos="2089150" algn="l"/>
              </a:tabLst>
            </a:pPr>
            <a:r>
              <a:rPr kumimoji="0" lang="ru-RU" sz="2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Перечислите, как можно больше способов сохранения данного вида энергии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Группа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4100" dirty="0">
                <a:latin typeface="Arial" pitchFamily="34" charset="0"/>
                <a:cs typeface="Arial" pitchFamily="34" charset="0"/>
              </a:rPr>
              <a:t>Расшифруй слова и запиши их.</a:t>
            </a:r>
          </a:p>
          <a:p>
            <a:pPr marL="514350" indent="-514350">
              <a:buNone/>
            </a:pPr>
            <a:r>
              <a:rPr lang="ru-RU" sz="4100" dirty="0" smtClean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   м </a:t>
            </a:r>
            <a:r>
              <a:rPr lang="ru-RU" sz="4100" dirty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а л а п - </a:t>
            </a:r>
            <a:r>
              <a:rPr lang="ru-RU" sz="4100" dirty="0" smtClean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__________                </a:t>
            </a:r>
            <a:r>
              <a:rPr lang="ru-RU" sz="4100" dirty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4100" dirty="0" err="1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ю</a:t>
            </a:r>
            <a:r>
              <a:rPr lang="ru-RU" sz="4100" dirty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 г т - </a:t>
            </a:r>
            <a:r>
              <a:rPr lang="ru-RU" sz="4100" dirty="0" smtClean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__________</a:t>
            </a:r>
          </a:p>
          <a:p>
            <a:pPr marL="514350" indent="-514350">
              <a:buNone/>
            </a:pPr>
            <a:r>
              <a:rPr lang="ru-RU" sz="4100" dirty="0" smtClean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   ч </a:t>
            </a:r>
            <a:r>
              <a:rPr lang="ru-RU" sz="4100" dirty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и к т ё ч с - </a:t>
            </a:r>
            <a:r>
              <a:rPr lang="ru-RU" sz="4100" dirty="0" smtClean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__________       </a:t>
            </a:r>
            <a:r>
              <a:rPr lang="ru-RU" sz="4100" dirty="0" err="1" smtClean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4100" dirty="0" smtClean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100" dirty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е с м к и - </a:t>
            </a:r>
            <a:r>
              <a:rPr lang="ru-RU" sz="4100" dirty="0" smtClean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_________</a:t>
            </a:r>
          </a:p>
          <a:p>
            <a:pPr marL="514350" indent="-514350">
              <a:buNone/>
            </a:pPr>
            <a:r>
              <a:rPr lang="ru-RU" sz="4100" dirty="0" smtClean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   э </a:t>
            </a:r>
            <a:r>
              <a:rPr lang="ru-RU" sz="4100" dirty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л е ч е т </a:t>
            </a:r>
            <a:r>
              <a:rPr lang="ru-RU" sz="4100" dirty="0" err="1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4100" dirty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 и к в о с т </a:t>
            </a:r>
            <a:r>
              <a:rPr lang="ru-RU" sz="4100" dirty="0" smtClean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- __________________ </a:t>
            </a:r>
          </a:p>
          <a:p>
            <a:pPr marL="514350" indent="-514350">
              <a:buNone/>
            </a:pPr>
            <a:endParaRPr lang="ru-RU" sz="4100" dirty="0">
              <a:solidFill>
                <a:srgbClr val="99FF66"/>
              </a:solidFill>
              <a:latin typeface="Arial" pitchFamily="34" charset="0"/>
              <a:cs typeface="Arial" pitchFamily="34" charset="0"/>
            </a:endParaRPr>
          </a:p>
          <a:p>
            <a:pPr marL="742950" lvl="0" indent="-742950">
              <a:buFont typeface="+mj-lt"/>
              <a:buAutoNum type="arabicPeriod" startAt="2"/>
            </a:pPr>
            <a:r>
              <a:rPr lang="ru-RU" sz="4100" dirty="0">
                <a:latin typeface="Arial" pitchFamily="34" charset="0"/>
                <a:cs typeface="Arial" pitchFamily="34" charset="0"/>
              </a:rPr>
              <a:t>Определите, с каким видом энергии связана данная группа </a:t>
            </a:r>
            <a:r>
              <a:rPr lang="ru-RU" sz="4100" dirty="0" smtClean="0">
                <a:latin typeface="Arial" pitchFamily="34" charset="0"/>
                <a:cs typeface="Arial" pitchFamily="34" charset="0"/>
              </a:rPr>
              <a:t>слов и что является её источником.</a:t>
            </a:r>
            <a:endParaRPr lang="ru-RU" sz="4100" dirty="0">
              <a:latin typeface="Arial" pitchFamily="34" charset="0"/>
              <a:cs typeface="Arial" pitchFamily="34" charset="0"/>
            </a:endParaRPr>
          </a:p>
          <a:p>
            <a:pPr marL="742950" lvl="0" indent="-742950">
              <a:buFont typeface="+mj-lt"/>
              <a:buAutoNum type="arabicPeriod" startAt="3"/>
            </a:pPr>
            <a:r>
              <a:rPr lang="ru-RU" sz="4100" dirty="0">
                <a:latin typeface="Arial" pitchFamily="34" charset="0"/>
                <a:cs typeface="Arial" pitchFamily="34" charset="0"/>
              </a:rPr>
              <a:t>Перечислите, как можно больше способов сохранения данного вида энергии.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Группа 3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46"/>
            <a:ext cx="9144000" cy="592935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Разгадайте кроссворд, найдите по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вертикали  спрятанное слово</a:t>
            </a:r>
            <a:r>
              <a:rPr lang="ru-RU" sz="2400" b="1" dirty="0" smtClean="0"/>
              <a:t>.</a:t>
            </a:r>
          </a:p>
          <a:p>
            <a:pPr marL="514350" lvl="0" indent="-514350">
              <a:buNone/>
            </a:pPr>
            <a:endParaRPr lang="ru-RU" dirty="0" smtClean="0"/>
          </a:p>
          <a:p>
            <a:pPr marL="514350" lvl="0" indent="-514350">
              <a:buFont typeface="+mj-lt"/>
              <a:buAutoNum type="arabicPeriod" startAt="2"/>
            </a:pPr>
            <a:endParaRPr lang="ru-RU" dirty="0" smtClean="0"/>
          </a:p>
          <a:p>
            <a:pPr marL="514350" lvl="0" indent="-514350">
              <a:buNone/>
            </a:pPr>
            <a:endParaRPr lang="ru-RU" dirty="0" smtClean="0"/>
          </a:p>
          <a:p>
            <a:pPr marL="514350" lvl="0" indent="-514350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 startAt="2"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 startAt="2"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 startAt="2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Определите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, с каким видом энергии связана данная группа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слов м что является её источником.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 startAt="2"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Перечислите, как можно больше способов сохранения данного вида энергии.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4" y="1785927"/>
          <a:ext cx="4286280" cy="2428891"/>
        </p:xfrm>
        <a:graphic>
          <a:graphicData uri="http://schemas.openxmlformats.org/drawingml/2006/table">
            <a:tbl>
              <a:tblPr/>
              <a:tblGrid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</a:tblGrid>
              <a:tr h="550294">
                <a:tc>
                  <a:txBody>
                    <a:bodyPr/>
                    <a:lstStyle/>
                    <a:p>
                      <a:endParaRPr lang="ru-RU" sz="1000" dirty="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199">
                <a:tc>
                  <a:txBody>
                    <a:bodyPr/>
                    <a:lstStyle/>
                    <a:p>
                      <a:endParaRPr lang="ru-RU" sz="100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26199">
                <a:tc>
                  <a:txBody>
                    <a:bodyPr/>
                    <a:lstStyle/>
                    <a:p>
                      <a:endParaRPr lang="ru-RU" sz="100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6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ru-RU" sz="14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43438" y="1285860"/>
            <a:ext cx="42862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99FF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1. С высоты большой срываясь,</a:t>
            </a:r>
            <a:endParaRPr lang="ru-RU" sz="1000" dirty="0" smtClean="0">
              <a:solidFill>
                <a:srgbClr val="99FF66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99FF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Грозно он ревёт. </a:t>
            </a:r>
            <a:endParaRPr lang="ru-RU" sz="1000" dirty="0" smtClean="0">
              <a:solidFill>
                <a:srgbClr val="99FF66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99FF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И, о камни разбиваясь,</a:t>
            </a:r>
            <a:endParaRPr lang="ru-RU" sz="1000" dirty="0" smtClean="0">
              <a:solidFill>
                <a:srgbClr val="99FF66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99FF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Пеною встаёт.</a:t>
            </a:r>
            <a:endParaRPr lang="ru-RU" sz="1000" dirty="0" smtClean="0">
              <a:solidFill>
                <a:srgbClr val="99FF66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99FF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2. Ночь спит на земле,</a:t>
            </a:r>
            <a:endParaRPr lang="ru-RU" sz="1000" dirty="0" smtClean="0">
              <a:solidFill>
                <a:srgbClr val="99FF66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99FF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А утром убегает.</a:t>
            </a:r>
            <a:endParaRPr lang="ru-RU" sz="1000" dirty="0" smtClean="0">
              <a:solidFill>
                <a:srgbClr val="99FF66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99FF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3. Его прося, его ждут,</a:t>
            </a:r>
            <a:endParaRPr lang="ru-RU" sz="1000" dirty="0" smtClean="0">
              <a:solidFill>
                <a:srgbClr val="99FF66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99FF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А как придёт – </a:t>
            </a:r>
            <a:endParaRPr lang="ru-RU" sz="1000" dirty="0" smtClean="0">
              <a:solidFill>
                <a:srgbClr val="99FF66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99FF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Прятаться начнут.</a:t>
            </a:r>
            <a:endParaRPr lang="ru-RU" sz="1000" dirty="0" smtClean="0">
              <a:solidFill>
                <a:srgbClr val="99FF66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99FF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4. Течёт, течёт – не вытечет.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99FF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Бежит, бежит </a:t>
            </a:r>
            <a:endParaRPr lang="ru-RU" sz="2400" dirty="0" smtClean="0">
              <a:solidFill>
                <a:srgbClr val="99FF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520</Words>
  <Application>Microsoft Office PowerPoint</Application>
  <PresentationFormat>Экран (4:3)</PresentationFormat>
  <Paragraphs>267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Факультативное занятие «Учимся экономии и бережливости.   Азбука Берегоши»</vt:lpstr>
      <vt:lpstr>Слайд 2</vt:lpstr>
      <vt:lpstr>Слайд 3</vt:lpstr>
      <vt:lpstr>ЭНЕРГИЯ</vt:lpstr>
      <vt:lpstr>Слайд 5</vt:lpstr>
      <vt:lpstr>Правила работы в группе: </vt:lpstr>
      <vt:lpstr>Группа 1</vt:lpstr>
      <vt:lpstr>Группа 2</vt:lpstr>
      <vt:lpstr>Группа 3</vt:lpstr>
      <vt:lpstr>Слайд 10</vt:lpstr>
      <vt:lpstr>Ключворд</vt:lpstr>
      <vt:lpstr>Слайд 12</vt:lpstr>
    </vt:vector>
  </TitlesOfParts>
  <Company>РУП "Проектный институт Могилевгипрозем"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Факультативное занятие «Учимся экономии и бережливости.   Азбука Берегоши»</dc:title>
  <dc:creator>SSS</dc:creator>
  <cp:lastModifiedBy>SSS</cp:lastModifiedBy>
  <cp:revision>34</cp:revision>
  <dcterms:created xsi:type="dcterms:W3CDTF">2018-02-04T15:16:30Z</dcterms:created>
  <dcterms:modified xsi:type="dcterms:W3CDTF">2018-04-11T09:54:55Z</dcterms:modified>
</cp:coreProperties>
</file>